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7FC4CF-036F-4328-9730-9AFECB7BF3FB}">
  <a:tblStyle styleId="{5D7FC4CF-036F-4328-9730-9AFECB7BF3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688a7bf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688a7bf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688a7bf4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688a7bf4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00b7ecba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00b7ecba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00b7ecba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00b7ecba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00b7ecba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00b7ecba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00b7ecba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00b7ecba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00b7ecba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00b7ecb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00b7ecba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00b7ecb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00b7ecba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00b7ecba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00b7ecb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00b7ecb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00b7ecba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00b7ecba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688a7bf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688a7bf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00b7ecba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00b7ecba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00b7ecba8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00b7ecba8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00b7ecba8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00b7ecba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00b7ecba8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00b7ecba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00b7ecba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00b7ecba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00b7ecba8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00b7ecba8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012131a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012131a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9bf1df6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9bf1df6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688a7bf4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688a7bf4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94af9d33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94af9d33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688a7bf4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688a7bf4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0adce3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0adce3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688a7bf4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688a7bf4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688a7bf4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688a7bf4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19367ba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19367ba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mfornos/awesome-microservi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73675" y="401275"/>
            <a:ext cx="85206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</a:rPr>
              <a:t>0x22E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73675" y="1754275"/>
            <a:ext cx="85206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Oleg Sidorenkov (responsible for K8s infrastructure)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Maria Tsvetkova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Ksenia Poliakova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Anton Timonin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Egor Timonin</a:t>
            </a:r>
            <a:endParaRPr sz="2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stack</a:t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222800" y="1173500"/>
            <a:ext cx="5034000" cy="3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Implementation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API definition: OpenAPI, gRPC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Connection server for API: Golang net/http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App framework: React TS, </a:t>
            </a:r>
            <a:r>
              <a:rPr lang="en-GB">
                <a:solidFill>
                  <a:schemeClr val="dk2"/>
                </a:solidFill>
              </a:rPr>
              <a:t>Go STL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Serialization/state format: json, </a:t>
            </a:r>
            <a:r>
              <a:rPr lang="en-GB">
                <a:solidFill>
                  <a:schemeClr val="dk2"/>
                </a:solidFill>
              </a:rPr>
              <a:t>protobuf,</a:t>
            </a:r>
            <a:r>
              <a:rPr lang="en-GB">
                <a:solidFill>
                  <a:schemeClr val="dk2"/>
                </a:solidFill>
              </a:rPr>
              <a:t> raw bytes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Asynchronous interactions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Messaging client library: WebSocket API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5293300" y="1197825"/>
            <a:ext cx="367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Testing tools: </a:t>
            </a:r>
            <a:r>
              <a:rPr lang="en-GB">
                <a:solidFill>
                  <a:schemeClr val="dk2"/>
                </a:solidFill>
              </a:rPr>
              <a:t>testing, testify, Jest, Go build-in testing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Operations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Code build: makefile, npm builder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CI/CD</a:t>
            </a:r>
            <a:r>
              <a:rPr lang="en-GB">
                <a:solidFill>
                  <a:schemeClr val="dk2"/>
                </a:solidFill>
              </a:rPr>
              <a:t>: </a:t>
            </a:r>
            <a:r>
              <a:rPr lang="en-GB">
                <a:solidFill>
                  <a:schemeClr val="dk2"/>
                </a:solidFill>
              </a:rPr>
              <a:t>GitHub Actions, </a:t>
            </a:r>
            <a:r>
              <a:rPr lang="en-GB">
                <a:solidFill>
                  <a:schemeClr val="dk2"/>
                </a:solidFill>
              </a:rPr>
              <a:t>ArgoCD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Linux: Alpine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K8s: Helm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0"/>
            <a:ext cx="85206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Physical schema for Gateway Service (RDBMS)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2523675"/>
            <a:ext cx="5995500" cy="23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Table ‘specification’ is used to store statuses for specification. Also it includes information about name, git_path, created_at and updated_at for specifications.</a:t>
            </a:r>
            <a:br>
              <a:rPr lang="en-GB" sz="1400">
                <a:solidFill>
                  <a:schemeClr val="dk1"/>
                </a:solidFill>
              </a:rPr>
            </a:b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Query flow: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1. Insert status specification with default status when it first time requested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2. Update status when specification changes status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3. Fetch status by git_path field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371250" y="591975"/>
            <a:ext cx="67656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7007E"/>
                </a:solidFill>
              </a:rPr>
              <a:t>CREATE</a:t>
            </a:r>
            <a:r>
              <a:rPr lang="en-GB" sz="1000">
                <a:solidFill>
                  <a:schemeClr val="dk1"/>
                </a:solidFill>
              </a:rPr>
              <a:t> </a:t>
            </a:r>
            <a:r>
              <a:rPr lang="en-GB" sz="1000">
                <a:solidFill>
                  <a:srgbClr val="97007E"/>
                </a:solidFill>
              </a:rPr>
              <a:t>TABLE</a:t>
            </a:r>
            <a:r>
              <a:rPr lang="en-GB" sz="1000">
                <a:solidFill>
                  <a:schemeClr val="dk1"/>
                </a:solidFill>
              </a:rPr>
              <a:t> specifications (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   id SERIAL </a:t>
            </a:r>
            <a:r>
              <a:rPr lang="en-GB" sz="1000">
                <a:solidFill>
                  <a:srgbClr val="97007E"/>
                </a:solidFill>
              </a:rPr>
              <a:t>PRIMARY</a:t>
            </a:r>
            <a:r>
              <a:rPr lang="en-GB" sz="1000">
                <a:solidFill>
                  <a:schemeClr val="dk1"/>
                </a:solidFill>
              </a:rPr>
              <a:t> KEY,               	         </a:t>
            </a:r>
            <a:r>
              <a:rPr lang="en-GB" sz="1000">
                <a:solidFill>
                  <a:srgbClr val="0D6401"/>
                </a:solidFill>
              </a:rPr>
              <a:t>-- Unique identifier</a:t>
            </a:r>
            <a:endParaRPr sz="1000">
              <a:solidFill>
                <a:srgbClr val="0D640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   name VARCHAR(</a:t>
            </a:r>
            <a:r>
              <a:rPr lang="en-GB" sz="1000">
                <a:solidFill>
                  <a:srgbClr val="1400C4"/>
                </a:solidFill>
              </a:rPr>
              <a:t>255</a:t>
            </a:r>
            <a:r>
              <a:rPr lang="en-GB" sz="1000">
                <a:solidFill>
                  <a:schemeClr val="dk1"/>
                </a:solidFill>
              </a:rPr>
              <a:t>) </a:t>
            </a:r>
            <a:r>
              <a:rPr lang="en-GB" sz="1000">
                <a:solidFill>
                  <a:srgbClr val="97007E"/>
                </a:solidFill>
              </a:rPr>
              <a:t>NOT</a:t>
            </a:r>
            <a:r>
              <a:rPr lang="en-GB" sz="1000">
                <a:solidFill>
                  <a:schemeClr val="dk1"/>
                </a:solidFill>
              </a:rPr>
              <a:t> </a:t>
            </a:r>
            <a:r>
              <a:rPr lang="en-GB" sz="1000">
                <a:solidFill>
                  <a:srgbClr val="97007E"/>
                </a:solidFill>
              </a:rPr>
              <a:t>NULL</a:t>
            </a:r>
            <a:r>
              <a:rPr lang="en-GB" sz="1000">
                <a:solidFill>
                  <a:schemeClr val="dk1"/>
                </a:solidFill>
              </a:rPr>
              <a:t>,               </a:t>
            </a:r>
            <a:r>
              <a:rPr lang="en-GB" sz="1000">
                <a:solidFill>
                  <a:srgbClr val="0D6401"/>
                </a:solidFill>
              </a:rPr>
              <a:t>-- Specification name</a:t>
            </a:r>
            <a:endParaRPr sz="1000">
              <a:solidFill>
                <a:srgbClr val="0D640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   git_path VARCHAR(</a:t>
            </a:r>
            <a:r>
              <a:rPr lang="en-GB" sz="1000">
                <a:solidFill>
                  <a:srgbClr val="1400C4"/>
                </a:solidFill>
              </a:rPr>
              <a:t>512</a:t>
            </a:r>
            <a:r>
              <a:rPr lang="en-GB" sz="1000">
                <a:solidFill>
                  <a:schemeClr val="dk1"/>
                </a:solidFill>
              </a:rPr>
              <a:t>) </a:t>
            </a:r>
            <a:r>
              <a:rPr lang="en-GB" sz="1000">
                <a:solidFill>
                  <a:srgbClr val="97007E"/>
                </a:solidFill>
              </a:rPr>
              <a:t>NOT</a:t>
            </a:r>
            <a:r>
              <a:rPr lang="en-GB" sz="1000">
                <a:solidFill>
                  <a:schemeClr val="dk1"/>
                </a:solidFill>
              </a:rPr>
              <a:t> </a:t>
            </a:r>
            <a:r>
              <a:rPr lang="en-GB" sz="1000">
                <a:solidFill>
                  <a:srgbClr val="97007E"/>
                </a:solidFill>
              </a:rPr>
              <a:t>NULL</a:t>
            </a:r>
            <a:r>
              <a:rPr lang="en-GB" sz="1000">
                <a:solidFill>
                  <a:schemeClr val="dk1"/>
                </a:solidFill>
              </a:rPr>
              <a:t>,            </a:t>
            </a:r>
            <a:r>
              <a:rPr lang="en-GB" sz="1000">
                <a:solidFill>
                  <a:srgbClr val="0D6401"/>
                </a:solidFill>
              </a:rPr>
              <a:t>-- Git repository path</a:t>
            </a:r>
            <a:endParaRPr sz="1000">
              <a:solidFill>
                <a:srgbClr val="0D640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   status VARCHAR(</a:t>
            </a:r>
            <a:r>
              <a:rPr lang="en-GB" sz="1000">
                <a:solidFill>
                  <a:srgbClr val="1400C4"/>
                </a:solidFill>
              </a:rPr>
              <a:t>50</a:t>
            </a:r>
            <a:r>
              <a:rPr lang="en-GB" sz="1000">
                <a:solidFill>
                  <a:schemeClr val="dk1"/>
                </a:solidFill>
              </a:rPr>
              <a:t>) </a:t>
            </a:r>
            <a:r>
              <a:rPr lang="en-GB" sz="1000">
                <a:solidFill>
                  <a:srgbClr val="97007E"/>
                </a:solidFill>
              </a:rPr>
              <a:t>NOT</a:t>
            </a:r>
            <a:r>
              <a:rPr lang="en-GB" sz="1000">
                <a:solidFill>
                  <a:schemeClr val="dk1"/>
                </a:solidFill>
              </a:rPr>
              <a:t> </a:t>
            </a:r>
            <a:r>
              <a:rPr lang="en-GB" sz="1000">
                <a:solidFill>
                  <a:srgbClr val="97007E"/>
                </a:solidFill>
              </a:rPr>
              <a:t>NULL</a:t>
            </a:r>
            <a:r>
              <a:rPr lang="en-GB" sz="1000">
                <a:solidFill>
                  <a:schemeClr val="dk1"/>
                </a:solidFill>
              </a:rPr>
              <a:t>,                 </a:t>
            </a:r>
            <a:r>
              <a:rPr lang="en-GB" sz="1000">
                <a:solidFill>
                  <a:srgbClr val="0D6401"/>
                </a:solidFill>
              </a:rPr>
              <a:t>-- Specification status (e.g., git_processing, git_failed, …)</a:t>
            </a:r>
            <a:endParaRPr sz="1000">
              <a:solidFill>
                <a:srgbClr val="0D640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   created_at TIMESTAMP </a:t>
            </a:r>
            <a:r>
              <a:rPr lang="en-GB" sz="1000">
                <a:solidFill>
                  <a:srgbClr val="97007E"/>
                </a:solidFill>
              </a:rPr>
              <a:t>DEFAULT</a:t>
            </a:r>
            <a:r>
              <a:rPr lang="en-GB" sz="1000">
                <a:solidFill>
                  <a:schemeClr val="dk1"/>
                </a:solidFill>
              </a:rPr>
              <a:t> NOW(),  </a:t>
            </a:r>
            <a:r>
              <a:rPr lang="en-GB" sz="1000">
                <a:solidFill>
                  <a:srgbClr val="0D6401"/>
                </a:solidFill>
              </a:rPr>
              <a:t>-- Creation timestamp</a:t>
            </a:r>
            <a:endParaRPr sz="1000">
              <a:solidFill>
                <a:srgbClr val="0D640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    updated_at TIMESTAMP </a:t>
            </a:r>
            <a:r>
              <a:rPr lang="en-GB" sz="1000">
                <a:solidFill>
                  <a:srgbClr val="97007E"/>
                </a:solidFill>
              </a:rPr>
              <a:t>DEFAULT</a:t>
            </a:r>
            <a:r>
              <a:rPr lang="en-GB" sz="1000">
                <a:solidFill>
                  <a:schemeClr val="dk1"/>
                </a:solidFill>
              </a:rPr>
              <a:t> NOW()  </a:t>
            </a:r>
            <a:r>
              <a:rPr lang="en-GB" sz="1000">
                <a:solidFill>
                  <a:srgbClr val="0D6401"/>
                </a:solidFill>
              </a:rPr>
              <a:t>-- Last update timestamp</a:t>
            </a:r>
            <a:endParaRPr sz="1000">
              <a:solidFill>
                <a:srgbClr val="0D640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);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D6401"/>
                </a:solidFill>
              </a:rPr>
              <a:t>-- Indexes for faster querying</a:t>
            </a:r>
            <a:endParaRPr sz="1000">
              <a:solidFill>
                <a:srgbClr val="0D640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7007E"/>
                </a:solidFill>
              </a:rPr>
              <a:t>CREATE</a:t>
            </a:r>
            <a:r>
              <a:rPr lang="en-GB" sz="1000">
                <a:solidFill>
                  <a:schemeClr val="dk1"/>
                </a:solidFill>
              </a:rPr>
              <a:t> INDEX specifications_git_path_ids </a:t>
            </a:r>
            <a:r>
              <a:rPr lang="en-GB" sz="1000">
                <a:solidFill>
                  <a:srgbClr val="97007E"/>
                </a:solidFill>
              </a:rPr>
              <a:t>ON</a:t>
            </a:r>
            <a:r>
              <a:rPr lang="en-GB" sz="1000">
                <a:solidFill>
                  <a:schemeClr val="dk1"/>
                </a:solidFill>
              </a:rPr>
              <a:t> specifications (git_path);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207" y="591973"/>
            <a:ext cx="2428768" cy="2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7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Physical schema for Gateway Service (NoSQL)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311700" y="649550"/>
            <a:ext cx="9144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Key: specification_v1:9a0f5d8abf5d3e2dbb1ef1a84d9c77f5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Value:</a:t>
            </a:r>
            <a:endParaRPr b="1" sz="900">
              <a:solidFill>
                <a:srgbClr val="008000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-GB" sz="900">
                <a:solidFill>
                  <a:srgbClr val="A31515"/>
                </a:solidFill>
                <a:highlight>
                  <a:srgbClr val="FFFFFE"/>
                </a:highlight>
              </a:rPr>
              <a:t>"specification_git_path"</a:t>
            </a:r>
            <a:r>
              <a:rPr lang="en-GB" sz="90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-GB" sz="900">
                <a:solidFill>
                  <a:srgbClr val="0451A5"/>
                </a:solidFill>
                <a:highlight>
                  <a:srgbClr val="FFFFFE"/>
                </a:highlight>
              </a:rPr>
              <a:t>"https://github.com/MLDev/highextensive/blob/master/example.yaml"</a:t>
            </a:r>
            <a:r>
              <a:rPr lang="en-GB" sz="90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-GB" sz="900">
                <a:solidFill>
                  <a:srgbClr val="A31515"/>
                </a:solidFill>
                <a:highlight>
                  <a:srgbClr val="FFFFFE"/>
                </a:highlight>
              </a:rPr>
              <a:t>"value"</a:t>
            </a:r>
            <a:r>
              <a:rPr lang="en-GB" sz="90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-GB" sz="900">
                <a:solidFill>
                  <a:srgbClr val="0451A5"/>
                </a:solidFill>
                <a:highlight>
                  <a:srgbClr val="FFFFFE"/>
                </a:highlight>
              </a:rPr>
              <a:t>"pipeline: !GenericPipeline\r\n  # the pipeline sets the sequence of steps \r\n  runs:\r\n    - !BasicStage\r\n      # each step is a state\r\n      # which takes inputs from disk and\r\n      # puts outputs back to disk\r\n      name: hello_world\r\n      script:\r\n        # this is our bash script\r\n        - echo Hello World!\r\n        # note that we need not to escape double quotes\r\n        # if we use text block like this \r\n        - &gt;\r\n          echo \"Time is $(date)\""</a:t>
            </a:r>
            <a:endParaRPr sz="90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1143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00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2523675"/>
            <a:ext cx="6475800" cy="25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Redis cache is used to exclude requests to external data source.</a:t>
            </a:r>
            <a:br>
              <a:rPr lang="en-GB" sz="1400">
                <a:solidFill>
                  <a:schemeClr val="dk1"/>
                </a:solidFill>
              </a:rPr>
            </a:b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Query flow: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1. Insert after changing specification content.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2. Fetch specification content using hash from specification data. 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For example, it could be SHA-256 from name + git_path + updated_at</a:t>
            </a:r>
            <a:br>
              <a:rPr lang="en-GB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Cache TTL would be about several minutes. This cache is not persistent.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7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Physical Schema for Validator</a:t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311700" y="1098500"/>
            <a:ext cx="91440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Redis: Hash&lt;String, Hash&lt;String, …&gt;&gt;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1143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00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906450"/>
            <a:ext cx="6475800" cy="25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Redis cache is used to prevent excessive computations</a:t>
            </a:r>
            <a:br>
              <a:rPr lang="en-GB" sz="1400">
                <a:solidFill>
                  <a:schemeClr val="dk1"/>
                </a:solidFill>
              </a:rPr>
            </a:b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Query flow: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1. Insert after changing specification content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2. Try to fetch by hashing the file contents</a:t>
            </a:r>
            <a:br>
              <a:rPr lang="en-GB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Cache TTL would be not longer than 1 hour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650" y="1696175"/>
            <a:ext cx="2051702" cy="175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Physical Schema for Visual Studio Code Extension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600" y="1220176"/>
            <a:ext cx="1723700" cy="17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50" y="1159950"/>
            <a:ext cx="61341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327950" y="2943875"/>
            <a:ext cx="59790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2"/>
                </a:solidFill>
              </a:rPr>
              <a:t>We would suggest to use SQLite as it’s a lightweight, file-based database that's easy to embed in extension. It's suitable if we need to store and query structured data, such as a catalog of common YAML errors or a history of user-reported errors. Positive sides: Self-contained, no separate server required, relatively easy to use, good performance for moderate-sized datasets. Negative sides: Not as performant as larger server-based databases for massive datasets.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160100"/>
            <a:ext cx="8520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case #1 Facade 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39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 We have several frontends, so it is required to have one point which should provide communication with other backends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Solution: We created facade service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80175"/>
            <a:ext cx="4224141" cy="19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973" y="326088"/>
            <a:ext cx="3894074" cy="449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485950" y="397675"/>
            <a:ext cx="82506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case #2</a:t>
            </a:r>
            <a:br>
              <a:rPr lang="en-GB"/>
            </a:br>
            <a:r>
              <a:rPr lang="en-GB"/>
              <a:t>Proxy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485950" y="1602975"/>
            <a:ext cx="32607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Problem: Control and route traffic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531000" y="2450375"/>
            <a:ext cx="3845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Solution: Create a Gateway service that resolves the requests and pushes them further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926" y="997850"/>
            <a:ext cx="3918725" cy="36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312300"/>
            <a:ext cx="85206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case #3</a:t>
            </a:r>
            <a:br>
              <a:rPr lang="en-GB"/>
            </a:br>
            <a:r>
              <a:rPr lang="en-GB"/>
              <a:t>Singleton</a:t>
            </a:r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311700" y="1414200"/>
            <a:ext cx="714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Problem: no possibility to controlling access use resources that should be loaded once on user’s application host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833" y="2045117"/>
            <a:ext cx="2884200" cy="27310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311692" y="233985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Solution: To load this resource and than use it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As singleton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324225"/>
            <a:ext cx="85206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case #4</a:t>
            </a:r>
            <a:br>
              <a:rPr lang="en-GB"/>
            </a:br>
            <a:r>
              <a:rPr lang="en-GB"/>
              <a:t>Adapter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475" y="324225"/>
            <a:ext cx="3749700" cy="22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426125"/>
            <a:ext cx="39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 We have several external services (like Git, MLDev), we should handle requests correctly, but response format from gateway don’t fit for Git and MLDev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Solution: We created adapters for requests to external services service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575" y="2651900"/>
            <a:ext cx="28575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324225"/>
            <a:ext cx="85206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case #5</a:t>
            </a:r>
            <a:br>
              <a:rPr lang="en-GB"/>
            </a:br>
            <a:r>
              <a:rPr lang="en-GB"/>
              <a:t>Connection Pool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467500"/>
            <a:ext cx="39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 Creating a connection on each request is pretty expensive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Solution: Pool with open connections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926" y="1924413"/>
            <a:ext cx="3216374" cy="129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Product Description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36025" y="1116550"/>
            <a:ext cx="85206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Web editor for reproducible pipelines designed for creating, editing, validating specifications with a library of predefined and custom types that follow an ML experiment domain model defined as a semantic network represented in YAML. The editor could be used as an extension in VS Code or as Web App (WPA) served from website.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Store Specifications: 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allows users save specification either by their own or via customizable autosave.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Edit Specifications: 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built-in editor allows users to easily edit pipelines specifications without need to leave website or IDE.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Specifications Validation: 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automatically checks job specifications for syntax errors, helps validate pipeline scripts, ensuring they are error-proof without need to execute.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Code Hints: 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includes code highlighting, autocompletion and prompts (e. g. entity name automatic suggestions) and highly customizable linting.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Repository Integration: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 all the changes can be applied to a GitLab/GitHub repository specification file.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Framework Integration: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 specification state changes affect the MLOps platform via CI/CD framework integration.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Team: 0x22E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Project repo: </a:t>
            </a:r>
            <a:r>
              <a:rPr lang="en-GB" sz="1800">
                <a:solidFill>
                  <a:srgbClr val="595959"/>
                </a:solidFill>
              </a:rPr>
              <a:t>https://github.com/2Delight/mline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Prompts (ChatGPT o1)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152475"/>
            <a:ext cx="84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Using the resource {RESOURCE_URL}, please select the two best microservices frameworks or service toolkits considering the following criteria: {CRITERIA}. Provide a brief description of each.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From the two frameworks you selected ({FRAMEWORK_1} and {FRAMEWORK_2}), choose the best one and justify your selection based on {JUSTIFICATION_CRITERIA}.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Using an LLM code assistant, generate "Hello World" examples for the two microservices frameworks ({FRAMEWORK_1} and {FRAMEWORK_2}).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Evaluate the generated "Hello World" examples for the two frameworks ({FRAMEWORK_1} and {FRAMEWORK_2}), considering factors such as {EVALUATION_CRITERIA}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{RESOURCE_URL}: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https://github.com/mfornos/awesome-microservices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 {CRITERIA}: Popularity, community support, ease of use, language support, and performance.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{JUSTIFICATION_CRITERIA}: Project requirements, team expertise, and performance considerations.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{EVALUATION_CRITERIA}: Code readability, ease of setup, documentation quality, and suitability.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20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Answers</a:t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3425"/>
            <a:ext cx="4669750" cy="39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275" y="883425"/>
            <a:ext cx="4017050" cy="389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324225"/>
            <a:ext cx="85206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Infrastructure. Repositories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075725"/>
            <a:ext cx="39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MLine -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MLine Operations - infrastructure state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00" y="1075725"/>
            <a:ext cx="4141885" cy="391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72275"/>
            <a:ext cx="3913902" cy="282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324225"/>
            <a:ext cx="85206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Infrastructure. Docker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467500"/>
            <a:ext cx="39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Multistage building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Running in Alpine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Pushed to dockerhub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50" y="3254601"/>
            <a:ext cx="3826701" cy="14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925" y="1021050"/>
            <a:ext cx="4536899" cy="31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324225"/>
            <a:ext cx="85206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Infrastructure. CI/CD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1467500"/>
            <a:ext cx="39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Push to dockerhub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Commit to operations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Sync in ArgoCD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22024"/>
            <a:ext cx="3301301" cy="19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125" y="1079575"/>
            <a:ext cx="3858973" cy="298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11700" y="324225"/>
            <a:ext cx="85206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Infrastructure. Delivery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11700" y="1467500"/>
            <a:ext cx="39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Using Helm + ArgoCD to deploy</a:t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25" y="1423000"/>
            <a:ext cx="5156675" cy="32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2" y="2772250"/>
            <a:ext cx="3161548" cy="16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11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and Roles</a:t>
            </a:r>
            <a:endParaRPr/>
          </a:p>
        </p:txBody>
      </p:sp>
      <p:sp>
        <p:nvSpPr>
          <p:cNvPr id="244" name="Google Shape;244;p38"/>
          <p:cNvSpPr txBox="1"/>
          <p:nvPr/>
        </p:nvSpPr>
        <p:spPr>
          <a:xfrm>
            <a:off x="5472900" y="3297350"/>
            <a:ext cx="4457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Ksenia Poliakova</a:t>
            </a:r>
            <a:endParaRPr b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Project manager, 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Frontend developer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4349"/>
            <a:ext cx="1120425" cy="11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813" y="2206096"/>
            <a:ext cx="1091250" cy="10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445" y="2206104"/>
            <a:ext cx="1091251" cy="10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0800" y="1164350"/>
            <a:ext cx="1120426" cy="11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1944675" y="3297350"/>
            <a:ext cx="4457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Tsvetkova Maria</a:t>
            </a:r>
            <a:endParaRPr b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Backend developer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183750" y="2326950"/>
            <a:ext cx="4457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Egor Timonin</a:t>
            </a:r>
            <a:endParaRPr b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Backend developer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7430150" y="2284775"/>
            <a:ext cx="4457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Anton Timonin</a:t>
            </a:r>
            <a:endParaRPr b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Frontend developer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3649775" y="4046850"/>
            <a:ext cx="4457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Oleg Sidorenkov</a:t>
            </a:r>
            <a:endParaRPr b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Infrastructure engineer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Teamlead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</a:rPr>
              <a:t>@olegdayo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6747" y="2955600"/>
            <a:ext cx="1091250" cy="10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Thank you for your attention!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700" y="1157750"/>
            <a:ext cx="48725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diagram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84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(take from the previous task)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Show main scenarios on a diagram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Provide a link to structured textual use case scenarios in your project repo.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277" y="264000"/>
            <a:ext cx="2870600" cy="4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DFD Diagram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538" y="1017725"/>
            <a:ext cx="51789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-8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Aggregate 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275" y="3555500"/>
            <a:ext cx="218500" cy="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969325" y="3555500"/>
            <a:ext cx="315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chemeClr val="dk1"/>
                </a:solidFill>
              </a:rPr>
              <a:t>TDG</a:t>
            </a:r>
            <a:endParaRPr sz="300"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25" y="484325"/>
            <a:ext cx="8875873" cy="445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15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API (</a:t>
            </a:r>
            <a:r>
              <a:rPr lang="en-GB"/>
              <a:t>Gateway Service</a:t>
            </a:r>
            <a:r>
              <a:rPr lang="en-GB"/>
              <a:t>)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223" y="818910"/>
            <a:ext cx="2389225" cy="20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51" y="818903"/>
            <a:ext cx="6322473" cy="27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311700" y="3574275"/>
            <a:ext cx="3318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Use Cases: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View specification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Edit</a:t>
            </a:r>
            <a:r>
              <a:rPr lang="en-GB" sz="1800">
                <a:solidFill>
                  <a:schemeClr val="dk2"/>
                </a:solidFill>
              </a:rPr>
              <a:t> specification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Validate specification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2799100" y="393202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Framework integration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Repository integration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API (</a:t>
            </a:r>
            <a:r>
              <a:rPr lang="en-GB"/>
              <a:t>Worker service</a:t>
            </a:r>
            <a:r>
              <a:rPr lang="en-GB"/>
              <a:t>)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24" y="264800"/>
            <a:ext cx="3249250" cy="19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33637"/>
            <a:ext cx="6622132" cy="19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428050" y="1137175"/>
            <a:ext cx="3318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Use Cases: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Save specification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Framework integration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Repository integration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API (</a:t>
            </a:r>
            <a:r>
              <a:rPr lang="en-GB"/>
              <a:t>Validator service</a:t>
            </a:r>
            <a:r>
              <a:rPr lang="en-GB"/>
              <a:t>)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98" y="2888660"/>
            <a:ext cx="2685425" cy="20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75" y="1645326"/>
            <a:ext cx="7827674" cy="117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436625" y="1086313"/>
            <a:ext cx="3968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Use Case: </a:t>
            </a:r>
            <a:r>
              <a:rPr lang="en-GB" sz="1800">
                <a:solidFill>
                  <a:schemeClr val="dk2"/>
                </a:solidFill>
              </a:rPr>
              <a:t>Validate specification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311700" y="-95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Design complexity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311700" y="314097"/>
            <a:ext cx="8520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595959"/>
                </a:solidFill>
              </a:rPr>
              <a:t>Chidamber-Kemerer suite (except RFC, LCOM) for Gateway Service</a:t>
            </a:r>
            <a:endParaRPr sz="1200">
              <a:solidFill>
                <a:srgbClr val="595959"/>
              </a:solidFill>
            </a:endParaRPr>
          </a:p>
        </p:txBody>
      </p:sp>
      <p:graphicFrame>
        <p:nvGraphicFramePr>
          <p:cNvPr id="114" name="Google Shape;114;p21"/>
          <p:cNvGraphicFramePr/>
          <p:nvPr/>
        </p:nvGraphicFramePr>
        <p:xfrm>
          <a:off x="327063" y="300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{5D7FC4CF-036F-4328-9730-9AFECB7BF3FB}</a:tableStyleId>
              </a:tblPr>
              <a:tblGrid>
                <a:gridCol w="1414975"/>
                <a:gridCol w="1414975"/>
                <a:gridCol w="1414975"/>
                <a:gridCol w="1414975"/>
                <a:gridCol w="1414975"/>
                <a:gridCol w="1414975"/>
              </a:tblGrid>
              <a:tr h="35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Dependency metric / Service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VS Extension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Web App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Worker Service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Gateway Service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Validator Service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2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SIY (Services Interdependence in the System)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1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AIS (Absolute Importance of the Service)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ADS (Absolute Dependence of the Service)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5" name="Google Shape;115;p21"/>
          <p:cNvGraphicFramePr/>
          <p:nvPr/>
        </p:nvGraphicFramePr>
        <p:xfrm>
          <a:off x="311675" y="67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{5D7FC4CF-036F-4328-9730-9AFECB7BF3FB}</a:tableStyleId>
              </a:tblPr>
              <a:tblGrid>
                <a:gridCol w="1149900"/>
                <a:gridCol w="973475"/>
                <a:gridCol w="746600"/>
                <a:gridCol w="919275"/>
                <a:gridCol w="639425"/>
                <a:gridCol w="585275"/>
                <a:gridCol w="388625"/>
                <a:gridCol w="819350"/>
                <a:gridCol w="724250"/>
                <a:gridCol w="771800"/>
                <a:gridCol w="771800"/>
              </a:tblGrid>
              <a:tr h="2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Dependency metric / Class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SpecificationService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Status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Specification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Pipeline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Stage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Job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Resources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Report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Error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Hint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WMC (Weighted Methods Per Class)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4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DIT (Depth of Inheritance Tree)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NOC (Number of Children)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CBO (Coupling between Object Classes)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3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2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1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1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1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2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" name="Google Shape;116;p21"/>
          <p:cNvSpPr txBox="1"/>
          <p:nvPr/>
        </p:nvSpPr>
        <p:spPr>
          <a:xfrm>
            <a:off x="311675" y="2618472"/>
            <a:ext cx="8520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595959"/>
                </a:solidFill>
              </a:rPr>
              <a:t>Service dependency metrics (SIY, AIS, ADS) for all microservices from this review</a:t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